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5.xml" ContentType="application/vnd.openxmlformats-officedocument.drawingml.chartshape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6.xml" ContentType="application/vnd.openxmlformats-officedocument.drawingml.chartshapes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7.xml" ContentType="application/vnd.openxmlformats-officedocument.drawingml.chartshapes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8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72" r:id="rId4"/>
    <p:sldId id="264" r:id="rId5"/>
    <p:sldId id="268" r:id="rId6"/>
    <p:sldId id="283" r:id="rId7"/>
    <p:sldId id="282" r:id="rId8"/>
    <p:sldId id="273" r:id="rId9"/>
    <p:sldId id="265" r:id="rId10"/>
    <p:sldId id="269" r:id="rId11"/>
    <p:sldId id="274" r:id="rId12"/>
    <p:sldId id="275" r:id="rId13"/>
    <p:sldId id="267" r:id="rId14"/>
    <p:sldId id="266" r:id="rId15"/>
    <p:sldId id="276" r:id="rId16"/>
    <p:sldId id="270" r:id="rId17"/>
    <p:sldId id="271" r:id="rId18"/>
    <p:sldId id="277" r:id="rId19"/>
    <p:sldId id="278" r:id="rId20"/>
    <p:sldId id="279" r:id="rId21"/>
    <p:sldId id="280" r:id="rId22"/>
    <p:sldId id="281" r:id="rId23"/>
    <p:sldId id="263" r:id="rId24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Segoe UI" panose="020B0502040204020203" pitchFamily="34" charset="0"/>
      <p:regular r:id="rId35"/>
      <p:bold r:id="rId36"/>
      <p:italic r:id="rId37"/>
      <p:boldItalic r:id="rId38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892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4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chartUserShapes" Target="../drawings/drawing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914</c:v>
                </c:pt>
                <c:pt idx="1">
                  <c:v>1620.8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504</c:v>
                </c:pt>
                <c:pt idx="1">
                  <c:v>750.6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206.1</c:v>
                </c:pt>
                <c:pt idx="1">
                  <c:v>463.5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863.7</c:v>
                </c:pt>
                <c:pt idx="1">
                  <c:v>1402.2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427.4</c:v>
                </c:pt>
                <c:pt idx="1">
                  <c:v>659.4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205.6</c:v>
                </c:pt>
                <c:pt idx="1">
                  <c:v>439.7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943</c:v>
                </c:pt>
                <c:pt idx="1">
                  <c:v>1838.2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203</c:v>
                </c:pt>
                <c:pt idx="1">
                  <c:v>469.1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821.4</c:v>
                </c:pt>
                <c:pt idx="1">
                  <c:v>1612.9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420.5</c:v>
                </c:pt>
                <c:pt idx="1">
                  <c:v>786.8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200</c:v>
                </c:pt>
                <c:pt idx="1">
                  <c:v>442.3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2274</c:v>
                </c:pt>
                <c:pt idx="1">
                  <c:v>2872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1976</c:v>
                </c:pt>
                <c:pt idx="1">
                  <c:v>2431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baseline="0" dirty="0"/>
              <a:t>Times in </a:t>
            </a:r>
            <a:r>
              <a:rPr lang="de-DE" baseline="0" dirty="0" err="1"/>
              <a:t>ns</a:t>
            </a:r>
            <a:r>
              <a:rPr lang="de-DE" baseline="0" dirty="0"/>
              <a:t> at bar end, </a:t>
            </a:r>
            <a:r>
              <a:rPr lang="de-DE" baseline="0" dirty="0" err="1"/>
              <a:t>allocated</a:t>
            </a:r>
            <a:r>
              <a:rPr lang="de-DE" baseline="0" dirty="0"/>
              <a:t> </a:t>
            </a:r>
            <a:r>
              <a:rPr lang="de-DE" baseline="0" dirty="0" err="1"/>
              <a:t>bytes</a:t>
            </a:r>
            <a:r>
              <a:rPr lang="de-DE" baseline="0" dirty="0"/>
              <a:t> </a:t>
            </a:r>
            <a:r>
              <a:rPr lang="de-DE" baseline="0" dirty="0" err="1"/>
              <a:t>inside</a:t>
            </a:r>
            <a:r>
              <a:rPr lang="de-DE" baseline="0" dirty="0"/>
              <a:t> </a:t>
            </a:r>
            <a:r>
              <a:rPr lang="de-DE" baseline="0" dirty="0" err="1"/>
              <a:t>bars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1638</c:v>
                </c:pt>
                <c:pt idx="1">
                  <c:v>2055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1505</c:v>
                </c:pt>
                <c:pt idx="1">
                  <c:v>1871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8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media/image1.png>
</file>

<file path=ppt/media/image2.pn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645687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7491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780298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02932" y="2085343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4377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99771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23859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5670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59220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7247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1579022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906091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ige Legende 6"/>
          <p:cNvSpPr/>
          <p:nvPr userDrawn="1"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/>
          <p:cNvSpPr txBox="1"/>
          <p:nvPr userDrawn="1"/>
        </p:nvSpPr>
        <p:spPr>
          <a:xfrm>
            <a:off x="10224651" y="6059056"/>
            <a:ext cx="11675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Segoe UI" panose="020B0502040204020203" pitchFamily="34" charset="0"/>
                <a:cs typeface="Segoe UI" panose="020B0502040204020203" pitchFamily="34" charset="0"/>
              </a:rPr>
              <a:t>Veranstalter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133" y="6243782"/>
            <a:ext cx="1409083" cy="390440"/>
          </a:xfrm>
          <a:prstGeom prst="rect">
            <a:avLst/>
          </a:prstGeom>
        </p:spPr>
      </p:pic>
      <p:pic>
        <p:nvPicPr>
          <p:cNvPr id="5" name="Grafik 4" descr="Ein Bild, das Anzeige enthält.&#10;&#10;Automatisch generierte Beschreibung">
            <a:extLst>
              <a:ext uri="{FF2B5EF4-FFF2-40B4-BE49-F238E27FC236}">
                <a16:creationId xmlns:a16="http://schemas.microsoft.com/office/drawing/2014/main" id="{8E322F89-BCD4-41EB-83CD-E39FE44D8279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21" y="5953802"/>
            <a:ext cx="1901762" cy="7924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F7BD9B-BBD7-4C94-8E52-76294E927701}"/>
              </a:ext>
            </a:extLst>
          </p:cNvPr>
          <p:cNvSpPr txBox="1"/>
          <p:nvPr userDrawn="1"/>
        </p:nvSpPr>
        <p:spPr>
          <a:xfrm>
            <a:off x="3048000" y="62437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https://github.com/feO2x/ADC2020JsonSerialization</a:t>
            </a:r>
          </a:p>
        </p:txBody>
      </p:sp>
    </p:spTree>
    <p:extLst>
      <p:ext uri="{BB962C8B-B14F-4D97-AF65-F5344CB8AC3E}">
        <p14:creationId xmlns:p14="http://schemas.microsoft.com/office/powerpoint/2010/main" val="1229373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nnotech.de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standard/serialization/system-text-json-overview" TargetMode="External"/><Relationship Id="rId7" Type="http://schemas.openxmlformats.org/officeDocument/2006/relationships/hyperlink" Target="https://docs.microsoft.com/en-us/dotnet/standard/serialization/binaryformatter-security-guide" TargetMode="External"/><Relationship Id="rId2" Type="http://schemas.openxmlformats.org/officeDocument/2006/relationships/hyperlink" Target="https://www.newtonsoft.com/js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wntester/ysoserial.net" TargetMode="External"/><Relationship Id="rId5" Type="http://schemas.openxmlformats.org/officeDocument/2006/relationships/hyperlink" Target="https://youtu.be/eDfGpu3iE4Q" TargetMode="External"/><Relationship Id="rId4" Type="http://schemas.openxmlformats.org/officeDocument/2006/relationships/hyperlink" Target="https://github.com/neuecc/Utf8Json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8" y="5965539"/>
            <a:ext cx="768927" cy="768927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1644074" y="3602038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JSON Serialization in ASP.NET Core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3657182" y="5070976"/>
            <a:ext cx="487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Kenny Pflug</a:t>
            </a:r>
          </a:p>
          <a:p>
            <a:pPr algn="ctr"/>
            <a:r>
              <a:rPr lang="de-DE" dirty="0"/>
              <a:t>Senior Software Developer at </a:t>
            </a:r>
            <a:r>
              <a:rPr lang="de-DE" dirty="0" err="1">
                <a:hlinkClick r:id="rId3"/>
              </a:rPr>
              <a:t>Synnotech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10152637" y="226854"/>
            <a:ext cx="1717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[Name des Sprechers]</a:t>
            </a:r>
          </a:p>
        </p:txBody>
      </p:sp>
      <p:sp>
        <p:nvSpPr>
          <p:cNvPr id="16" name="Rechteckige Legende 15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652DCCA-5952-4D25-A150-77F268667F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938" y="1245888"/>
            <a:ext cx="5715798" cy="238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8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Immutable Objects (.NET 5 RC1)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7089815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3192B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392B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</p:spTree>
    <p:extLst>
      <p:ext uri="{BB962C8B-B14F-4D97-AF65-F5344CB8AC3E}">
        <p14:creationId xmlns:p14="http://schemas.microsoft.com/office/powerpoint/2010/main" val="655837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9F4344-2FFB-4C60-9234-D34A2A2C2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Preserving Object References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AACCA8-D822-481A-9B33-9D772C2B9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789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3AD8A1-826D-451B-84B7-24D9B8C08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Typischer Objektgraph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396FC91-11B0-4CE9-BF1E-2D322DB2CB7A}"/>
              </a:ext>
            </a:extLst>
          </p:cNvPr>
          <p:cNvGrpSpPr/>
          <p:nvPr/>
        </p:nvGrpSpPr>
        <p:grpSpPr>
          <a:xfrm>
            <a:off x="3334858" y="1025210"/>
            <a:ext cx="5522284" cy="4476750"/>
            <a:chOff x="2643816" y="1025210"/>
            <a:chExt cx="5522284" cy="447675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2A08A10-3431-48D3-9F87-FD3499DABFAB}"/>
                </a:ext>
              </a:extLst>
            </p:cNvPr>
            <p:cNvSpPr/>
            <p:nvPr/>
          </p:nvSpPr>
          <p:spPr>
            <a:xfrm>
              <a:off x="2643816" y="2330450"/>
              <a:ext cx="1790700" cy="1790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600" dirty="0"/>
                <a:t>A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B5059D8-9017-4889-B8F8-90273C231386}"/>
                </a:ext>
              </a:extLst>
            </p:cNvPr>
            <p:cNvSpPr/>
            <p:nvPr/>
          </p:nvSpPr>
          <p:spPr>
            <a:xfrm>
              <a:off x="6375400" y="3711260"/>
              <a:ext cx="1790700" cy="1790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600" dirty="0"/>
                <a:t>B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6FE7189-C40D-4934-88F9-6FF9DB503E23}"/>
                </a:ext>
              </a:extLst>
            </p:cNvPr>
            <p:cNvSpPr/>
            <p:nvPr/>
          </p:nvSpPr>
          <p:spPr>
            <a:xfrm>
              <a:off x="6375400" y="1025210"/>
              <a:ext cx="1790700" cy="1790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600" dirty="0"/>
                <a:t>C</a:t>
              </a: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56717E-804B-48CD-9893-770D868358AC}"/>
              </a:ext>
            </a:extLst>
          </p:cNvPr>
          <p:cNvCxnSpPr>
            <a:cxnSpLocks/>
            <a:stCxn id="6" idx="7"/>
            <a:endCxn id="10" idx="2"/>
          </p:cNvCxnSpPr>
          <p:nvPr/>
        </p:nvCxnSpPr>
        <p:spPr>
          <a:xfrm flipV="1">
            <a:off x="4863316" y="1920560"/>
            <a:ext cx="2203126" cy="6721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6BD84CC-32F5-4471-8820-9472F6FABB3A}"/>
              </a:ext>
            </a:extLst>
          </p:cNvPr>
          <p:cNvCxnSpPr>
            <a:cxnSpLocks/>
            <a:stCxn id="6" idx="5"/>
            <a:endCxn id="8" idx="2"/>
          </p:cNvCxnSpPr>
          <p:nvPr/>
        </p:nvCxnSpPr>
        <p:spPr>
          <a:xfrm>
            <a:off x="4863316" y="3858908"/>
            <a:ext cx="2203126" cy="7477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E3C2516-9379-4ECD-9B00-0DBD32631EB9}"/>
              </a:ext>
            </a:extLst>
          </p:cNvPr>
          <p:cNvCxnSpPr>
            <a:cxnSpLocks/>
            <a:stCxn id="8" idx="0"/>
            <a:endCxn id="10" idx="4"/>
          </p:cNvCxnSpPr>
          <p:nvPr/>
        </p:nvCxnSpPr>
        <p:spPr>
          <a:xfrm flipV="1">
            <a:off x="7961792" y="2815910"/>
            <a:ext cx="0" cy="8953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0638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Preserved Object References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6994473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2320B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3900B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46841CE2-35FA-4E68-A025-CC9DEB729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3B76E327-55A0-45DB-B489-02C9BD0431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8110027C-D3BE-439F-9881-DD06D74593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6DBF24F0-B705-4424-82E2-0E30D0E20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183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Preserved Object References (.NET 5 RC1)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4108971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2340B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3910B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DC8337A6-CD5B-4806-96F4-84470562C7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62969736-E205-4294-BB30-17A3A123F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411B46B0-0466-421D-A1BE-E3FF2C83C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B8821442-7EED-4684-BB01-C6341F3B4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9129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E58CDA-7D26-4151-86CE-D3219ED48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Serializing Polymorphic Objects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D646B9-2CC9-493A-836B-3990972369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1540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 err="1"/>
              <a:t>Polymorphism</a:t>
            </a:r>
            <a:r>
              <a:rPr lang="de-DE" sz="3600" dirty="0"/>
              <a:t>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8319569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2650B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2950B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783C6C35-B9AF-4883-A2B1-2D6749277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AA7CA96A-BF6B-4069-B758-CCDE75277F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A083963A-8361-4116-8FF9-B7D1AB377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F4444FAF-879A-41BE-A915-E39C87B3C9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957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Polymorphism (.NET 5 RC1)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3717438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2650B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2950B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72B77396-F61C-4044-B2A7-CA6D0A2B42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5AF7D044-AE53-46D8-B510-F88A9E5637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00955B68-115B-4F22-83E8-8AA456FCA8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6D8B19A4-F903-4FE8-8BD4-7312B890EA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37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FE45F-1B6B-4ECE-B6C3-958144979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(Polymorphic) Deserialization is vulnerable!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AE2AE-A168-4CD1-837A-3CE7CBE36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sure that the Serializer checks if the type discriminator describes a type in the target hierarchy.</a:t>
            </a:r>
          </a:p>
          <a:p>
            <a:r>
              <a:rPr lang="en-US" dirty="0"/>
              <a:t>Avoid deserializing to type object or dynamic.</a:t>
            </a:r>
          </a:p>
          <a:p>
            <a:r>
              <a:rPr lang="en-US" dirty="0"/>
              <a:t>Make sure that constructors or property setters have no (vulnerable) side effects.</a:t>
            </a:r>
          </a:p>
          <a:p>
            <a:r>
              <a:rPr lang="en-US" dirty="0"/>
              <a:t>Use a restricted white list of types when using type discriminators.</a:t>
            </a:r>
          </a:p>
        </p:txBody>
      </p:sp>
    </p:spTree>
    <p:extLst>
      <p:ext uri="{BB962C8B-B14F-4D97-AF65-F5344CB8AC3E}">
        <p14:creationId xmlns:p14="http://schemas.microsoft.com/office/powerpoint/2010/main" val="31332104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A2906D-077D-43FE-9E4E-35F3C2C35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de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F54BA3-37F4-4639-BE93-5136C83333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4491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ige Legende 3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1530929" y="688579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JSON Serialization in ASP.NET Core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2095052" y="3447249"/>
            <a:ext cx="79972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The Context: Serialization, JSON, MVC Web APIs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The Serializers: JSON.NET /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System.Text.Json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/ Utf8Json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4 Features and Benchmarks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4906818" y="2943406"/>
            <a:ext cx="2373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Inhalt</a:t>
            </a: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1026116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FAA4EB-E75F-4A5F-9A30-CD4EF7A64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JSON.NET is versatile, but…</a:t>
            </a:r>
            <a:endParaRPr lang="de-D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DCEF91-E14B-4D77-857F-815BD93CD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…the performance of </a:t>
            </a:r>
            <a:r>
              <a:rPr lang="en-US" dirty="0" err="1"/>
              <a:t>System.Text.Json</a:t>
            </a:r>
            <a:r>
              <a:rPr lang="en-US" dirty="0"/>
              <a:t> is significantly better.</a:t>
            </a:r>
          </a:p>
          <a:p>
            <a:r>
              <a:rPr lang="en-US" dirty="0"/>
              <a:t>Still, if you need the additional features, go with JSON.NET. Measure its performance impact (especially in DoS-Attacks).</a:t>
            </a:r>
          </a:p>
          <a:p>
            <a:r>
              <a:rPr lang="en-US" dirty="0"/>
              <a:t>Utf8Json is even faster than </a:t>
            </a:r>
            <a:r>
              <a:rPr lang="en-US" dirty="0" err="1"/>
              <a:t>System.Text.Json</a:t>
            </a:r>
            <a:r>
              <a:rPr lang="en-US" dirty="0"/>
              <a:t>, but currently not in development (last update in January 2018)</a:t>
            </a:r>
          </a:p>
        </p:txBody>
      </p:sp>
    </p:spTree>
    <p:extLst>
      <p:ext uri="{BB962C8B-B14F-4D97-AF65-F5344CB8AC3E}">
        <p14:creationId xmlns:p14="http://schemas.microsoft.com/office/powerpoint/2010/main" val="35379529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2F7FBF-7935-44CE-877B-EFEC5F9EB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The influence of Serializers on our Core models</a:t>
            </a:r>
            <a:endParaRPr lang="de-DE" sz="4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E007E9-C3DB-4D04-A2E4-2D216638B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choosing a technology, consider how it affects your model types (not only in JSON, also consider e.g. ORMs)</a:t>
            </a:r>
          </a:p>
          <a:p>
            <a:r>
              <a:rPr lang="en-US" dirty="0"/>
              <a:t>Functional Programming suggests immutability by default, but is that reachable with our current Serialization libraries?</a:t>
            </a:r>
          </a:p>
          <a:p>
            <a:r>
              <a:rPr lang="en-US" dirty="0"/>
              <a:t>In a more general sense: which features of your language are hard to use in your model because your serializers have feature restrictions?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15749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C38C9-3752-405D-8A98-014F9FD0B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F190F-2A59-49D2-AF34-DE170DF6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932" y="1656135"/>
            <a:ext cx="10515600" cy="4091522"/>
          </a:xfrm>
        </p:spPr>
        <p:txBody>
          <a:bodyPr/>
          <a:lstStyle/>
          <a:p>
            <a:r>
              <a:rPr lang="en-US" dirty="0"/>
              <a:t>JSON.NET: </a:t>
            </a:r>
            <a:r>
              <a:rPr lang="en-US" dirty="0">
                <a:hlinkClick r:id="rId2"/>
              </a:rPr>
              <a:t>https://www.newtonsoft.com/json</a:t>
            </a:r>
            <a:endParaRPr lang="en-US" dirty="0"/>
          </a:p>
          <a:p>
            <a:r>
              <a:rPr lang="en-US" dirty="0" err="1"/>
              <a:t>System.Text.Json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https://docs.microsoft.com/en-us/dotnet/standard/serialization/system-text-json-overview</a:t>
            </a:r>
            <a:endParaRPr lang="en-US" dirty="0"/>
          </a:p>
          <a:p>
            <a:r>
              <a:rPr lang="en-US" dirty="0"/>
              <a:t>Utf8Json: </a:t>
            </a:r>
            <a:r>
              <a:rPr lang="en-US" dirty="0">
                <a:hlinkClick r:id="rId4"/>
              </a:rPr>
              <a:t>https://github.com/neuecc/Utf8Json/</a:t>
            </a:r>
            <a:endParaRPr lang="en-US" dirty="0"/>
          </a:p>
          <a:p>
            <a:r>
              <a:rPr lang="de-DE" dirty="0" err="1"/>
              <a:t>Deserialization</a:t>
            </a:r>
            <a:r>
              <a:rPr lang="de-DE" dirty="0"/>
              <a:t> </a:t>
            </a:r>
            <a:r>
              <a:rPr lang="de-DE" dirty="0" err="1"/>
              <a:t>Attacks</a:t>
            </a:r>
            <a:r>
              <a:rPr lang="de-DE" dirty="0"/>
              <a:t>:</a:t>
            </a:r>
          </a:p>
          <a:p>
            <a:pPr lvl="1"/>
            <a:r>
              <a:rPr lang="de-DE" dirty="0">
                <a:hlinkClick r:id="rId5"/>
              </a:rPr>
              <a:t>https://youtu.be/eDfGpu3iE4Q</a:t>
            </a:r>
            <a:endParaRPr lang="de-DE" dirty="0"/>
          </a:p>
          <a:p>
            <a:pPr lvl="1"/>
            <a:r>
              <a:rPr lang="de-DE" dirty="0">
                <a:hlinkClick r:id="rId6"/>
              </a:rPr>
              <a:t>https://github.com/pwntester/ysoserial.net</a:t>
            </a:r>
            <a:endParaRPr lang="de-DE" dirty="0"/>
          </a:p>
          <a:p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BinaryFormatter</a:t>
            </a:r>
            <a:r>
              <a:rPr lang="de-DE" dirty="0"/>
              <a:t>: </a:t>
            </a:r>
            <a:r>
              <a:rPr lang="de-DE" dirty="0">
                <a:hlinkClick r:id="rId7"/>
              </a:rPr>
              <a:t>https://docs.microsoft.com/en-us/dotnet/standard/serialization/binaryformatter-security-guide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70330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3461328" y="2604851"/>
            <a:ext cx="5294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 you!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67683" y="3805180"/>
            <a:ext cx="7056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Do you have any questions? </a:t>
            </a:r>
          </a:p>
        </p:txBody>
      </p:sp>
    </p:spTree>
    <p:extLst>
      <p:ext uri="{BB962C8B-B14F-4D97-AF65-F5344CB8AC3E}">
        <p14:creationId xmlns:p14="http://schemas.microsoft.com/office/powerpoint/2010/main" val="1909163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5DFD-EBA2-4CF2-A1DB-8260E87FF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Serialization with Mutable Objects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57172-F90B-4BFF-8831-09C13ED783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Live Demo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1276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/>
              <a:t>Mutable Objects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4244982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2792B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</p:spTree>
    <p:extLst>
      <p:ext uri="{BB962C8B-B14F-4D97-AF65-F5344CB8AC3E}">
        <p14:creationId xmlns:p14="http://schemas.microsoft.com/office/powerpoint/2010/main" val="343839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/>
              <a:t>Mutable Objects (.NET 5 RC1)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3707378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2792B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</p:spTree>
    <p:extLst>
      <p:ext uri="{BB962C8B-B14F-4D97-AF65-F5344CB8AC3E}">
        <p14:creationId xmlns:p14="http://schemas.microsoft.com/office/powerpoint/2010/main" val="2995412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E2490-BEA5-4843-9450-D15DCC990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MVC – </a:t>
            </a:r>
            <a:br>
              <a:rPr lang="en-US" dirty="0"/>
            </a:br>
            <a:r>
              <a:rPr lang="en-US" dirty="0"/>
              <a:t>From HTTP Request to Controller Action</a:t>
            </a:r>
            <a:endParaRPr lang="de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A28C3B-1FD4-4FA4-9C12-2A4740284FC4}"/>
              </a:ext>
            </a:extLst>
          </p:cNvPr>
          <p:cNvSpPr/>
          <p:nvPr/>
        </p:nvSpPr>
        <p:spPr>
          <a:xfrm>
            <a:off x="3096209" y="2827174"/>
            <a:ext cx="2444620" cy="265613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ASP.NET Core</a:t>
            </a:r>
            <a:br>
              <a:rPr lang="en-US" dirty="0"/>
            </a:br>
            <a:r>
              <a:rPr lang="en-US" dirty="0"/>
              <a:t>Routing</a:t>
            </a:r>
            <a:endParaRPr lang="de-DE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D18495-7F9C-42B0-AD96-A43F30EAB3C7}"/>
              </a:ext>
            </a:extLst>
          </p:cNvPr>
          <p:cNvSpPr/>
          <p:nvPr/>
        </p:nvSpPr>
        <p:spPr>
          <a:xfrm>
            <a:off x="6651173" y="2827174"/>
            <a:ext cx="2444620" cy="265613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ASP.NET Core MVC</a:t>
            </a:r>
            <a:br>
              <a:rPr lang="en-US" dirty="0"/>
            </a:br>
            <a:r>
              <a:rPr lang="en-US" dirty="0"/>
              <a:t>Middleware</a:t>
            </a:r>
            <a:endParaRPr lang="de-DE" dirty="0"/>
          </a:p>
        </p:txBody>
      </p:sp>
      <p:sp>
        <p:nvSpPr>
          <p:cNvPr id="33" name="Flowchart: Document 32">
            <a:extLst>
              <a:ext uri="{FF2B5EF4-FFF2-40B4-BE49-F238E27FC236}">
                <a16:creationId xmlns:a16="http://schemas.microsoft.com/office/drawing/2014/main" id="{C7B299D6-D4D4-41F0-8C5C-A9987EBA1085}"/>
              </a:ext>
            </a:extLst>
          </p:cNvPr>
          <p:cNvSpPr/>
          <p:nvPr/>
        </p:nvSpPr>
        <p:spPr>
          <a:xfrm>
            <a:off x="996820" y="2827174"/>
            <a:ext cx="1166327" cy="1203652"/>
          </a:xfrm>
          <a:prstGeom prst="flowChartDocumen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 Request</a:t>
            </a:r>
            <a:endParaRPr lang="de-DE" dirty="0"/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76EDE653-8E18-42F9-AE37-934B7D875F20}"/>
              </a:ext>
            </a:extLst>
          </p:cNvPr>
          <p:cNvSpPr/>
          <p:nvPr/>
        </p:nvSpPr>
        <p:spPr>
          <a:xfrm>
            <a:off x="10045607" y="2827174"/>
            <a:ext cx="1380930" cy="265613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Controller Action</a:t>
            </a:r>
            <a:endParaRPr lang="de-DE" dirty="0"/>
          </a:p>
        </p:txBody>
      </p:sp>
      <p:pic>
        <p:nvPicPr>
          <p:cNvPr id="56" name="Graphic 55" descr="Arrow Right">
            <a:extLst>
              <a:ext uri="{FF2B5EF4-FFF2-40B4-BE49-F238E27FC236}">
                <a16:creationId xmlns:a16="http://schemas.microsoft.com/office/drawing/2014/main" id="{A25C23ED-C627-434F-946C-40A3A1AA1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62577" y="3073343"/>
            <a:ext cx="711314" cy="711314"/>
          </a:xfrm>
          <a:prstGeom prst="rect">
            <a:avLst/>
          </a:prstGeom>
        </p:spPr>
      </p:pic>
      <p:sp>
        <p:nvSpPr>
          <p:cNvPr id="58" name="Flowchart: Document 57">
            <a:extLst>
              <a:ext uri="{FF2B5EF4-FFF2-40B4-BE49-F238E27FC236}">
                <a16:creationId xmlns:a16="http://schemas.microsoft.com/office/drawing/2014/main" id="{70FF5ECE-AC5C-4687-8C23-CB6EEC136305}"/>
              </a:ext>
            </a:extLst>
          </p:cNvPr>
          <p:cNvSpPr/>
          <p:nvPr/>
        </p:nvSpPr>
        <p:spPr>
          <a:xfrm>
            <a:off x="996819" y="4279656"/>
            <a:ext cx="1166327" cy="1203652"/>
          </a:xfrm>
          <a:prstGeom prst="flowChartDocumen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 Response</a:t>
            </a:r>
            <a:endParaRPr lang="de-DE" dirty="0"/>
          </a:p>
        </p:txBody>
      </p:sp>
      <p:pic>
        <p:nvPicPr>
          <p:cNvPr id="62" name="Graphic 61" descr="Arrow Right">
            <a:extLst>
              <a:ext uri="{FF2B5EF4-FFF2-40B4-BE49-F238E27FC236}">
                <a16:creationId xmlns:a16="http://schemas.microsoft.com/office/drawing/2014/main" id="{BF24B7A2-4244-48DF-9579-1FE8C4CED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59938" y="3073343"/>
            <a:ext cx="711314" cy="711314"/>
          </a:xfrm>
          <a:prstGeom prst="rect">
            <a:avLst/>
          </a:prstGeom>
        </p:spPr>
      </p:pic>
      <p:pic>
        <p:nvPicPr>
          <p:cNvPr id="64" name="Graphic 63" descr="Arrow Right">
            <a:extLst>
              <a:ext uri="{FF2B5EF4-FFF2-40B4-BE49-F238E27FC236}">
                <a16:creationId xmlns:a16="http://schemas.microsoft.com/office/drawing/2014/main" id="{3FFDB4CC-3AE6-475A-A654-C7654527F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46157" y="3073343"/>
            <a:ext cx="711314" cy="711314"/>
          </a:xfrm>
          <a:prstGeom prst="rect">
            <a:avLst/>
          </a:prstGeom>
        </p:spPr>
      </p:pic>
      <p:pic>
        <p:nvPicPr>
          <p:cNvPr id="68" name="Graphic 67" descr="Arrow Right">
            <a:extLst>
              <a:ext uri="{FF2B5EF4-FFF2-40B4-BE49-F238E27FC236}">
                <a16:creationId xmlns:a16="http://schemas.microsoft.com/office/drawing/2014/main" id="{218BBD0E-FF16-4E76-BBD8-F43B9DC90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 flipV="1">
            <a:off x="5762577" y="4437598"/>
            <a:ext cx="711314" cy="711314"/>
          </a:xfrm>
          <a:prstGeom prst="rect">
            <a:avLst/>
          </a:prstGeom>
        </p:spPr>
      </p:pic>
      <p:pic>
        <p:nvPicPr>
          <p:cNvPr id="70" name="Graphic 69" descr="Arrow Right">
            <a:extLst>
              <a:ext uri="{FF2B5EF4-FFF2-40B4-BE49-F238E27FC236}">
                <a16:creationId xmlns:a16="http://schemas.microsoft.com/office/drawing/2014/main" id="{924ED52C-FFD6-4692-B38A-F4EB7BD718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2259938" y="4437598"/>
            <a:ext cx="711314" cy="711314"/>
          </a:xfrm>
          <a:prstGeom prst="rect">
            <a:avLst/>
          </a:prstGeom>
        </p:spPr>
      </p:pic>
      <p:pic>
        <p:nvPicPr>
          <p:cNvPr id="72" name="Graphic 71" descr="Arrow Right">
            <a:extLst>
              <a:ext uri="{FF2B5EF4-FFF2-40B4-BE49-F238E27FC236}">
                <a16:creationId xmlns:a16="http://schemas.microsoft.com/office/drawing/2014/main" id="{31F0648C-116E-42F9-933F-5966C1BA7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9246157" y="4437598"/>
            <a:ext cx="711314" cy="711314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A863AA92-E352-44AD-B522-F342BB2D1819}"/>
              </a:ext>
            </a:extLst>
          </p:cNvPr>
          <p:cNvSpPr txBox="1"/>
          <p:nvPr/>
        </p:nvSpPr>
        <p:spPr>
          <a:xfrm>
            <a:off x="6118234" y="2145534"/>
            <a:ext cx="3938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Deserialization during Model Binding,</a:t>
            </a:r>
          </a:p>
          <a:p>
            <a:r>
              <a:rPr lang="en-US" b="1" dirty="0"/>
              <a:t>Serialization when writing </a:t>
            </a:r>
            <a:r>
              <a:rPr lang="en-US" b="1" noProof="1"/>
              <a:t>ActionResult</a:t>
            </a:r>
          </a:p>
        </p:txBody>
      </p:sp>
    </p:spTree>
    <p:extLst>
      <p:ext uri="{BB962C8B-B14F-4D97-AF65-F5344CB8AC3E}">
        <p14:creationId xmlns:p14="http://schemas.microsoft.com/office/powerpoint/2010/main" val="4011013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A65FF-A328-4FE9-920C-28B0DECE8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internal structure of Serializers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A87EE7-54B6-452B-A82C-239958FEFA9A}"/>
              </a:ext>
            </a:extLst>
          </p:cNvPr>
          <p:cNvSpPr/>
          <p:nvPr/>
        </p:nvSpPr>
        <p:spPr>
          <a:xfrm>
            <a:off x="6538356" y="1708783"/>
            <a:ext cx="2072244" cy="3906981"/>
          </a:xfrm>
          <a:prstGeom prst="rect">
            <a:avLst/>
          </a:prstGeom>
          <a:ln w="28575">
            <a:solidFill>
              <a:schemeClr val="accent4"/>
            </a:solidFill>
            <a:prstDash val="sys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D883C7-8884-490E-930E-0A10B9928D76}"/>
              </a:ext>
            </a:extLst>
          </p:cNvPr>
          <p:cNvSpPr txBox="1"/>
          <p:nvPr/>
        </p:nvSpPr>
        <p:spPr>
          <a:xfrm>
            <a:off x="6889838" y="1256518"/>
            <a:ext cx="135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Lexical Layer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BCE4D8-C2F2-47C0-B554-5ADEB70E1184}"/>
              </a:ext>
            </a:extLst>
          </p:cNvPr>
          <p:cNvSpPr/>
          <p:nvPr/>
        </p:nvSpPr>
        <p:spPr>
          <a:xfrm>
            <a:off x="6872157" y="2227052"/>
            <a:ext cx="1395351" cy="61751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JSON Writer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7DB4D6-041A-4D73-A1A0-EB5ED741B659}"/>
              </a:ext>
            </a:extLst>
          </p:cNvPr>
          <p:cNvSpPr/>
          <p:nvPr/>
        </p:nvSpPr>
        <p:spPr>
          <a:xfrm>
            <a:off x="6872157" y="4434246"/>
            <a:ext cx="1395351" cy="61751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JSON Reader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02A6F4-238C-484C-ABA5-B1E501058B5B}"/>
              </a:ext>
            </a:extLst>
          </p:cNvPr>
          <p:cNvSpPr txBox="1"/>
          <p:nvPr/>
        </p:nvSpPr>
        <p:spPr>
          <a:xfrm>
            <a:off x="9077314" y="2769721"/>
            <a:ext cx="2874220" cy="17851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de-DE" sz="1000" noProof="1">
                <a:solidFill>
                  <a:srgbClr val="2E75B6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"firstName"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  <a:r>
              <a:rPr lang="de-DE" sz="1000" noProof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"Walter"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de-DE" sz="1000" noProof="1">
                <a:solidFill>
                  <a:srgbClr val="2E75B6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"lastName"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  <a:r>
              <a:rPr lang="de-DE" sz="1000" noProof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"White"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de-DE" sz="1000" noProof="1">
                <a:solidFill>
                  <a:srgbClr val="2E75B6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"dateOfBirth"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  <a:r>
              <a:rPr lang="de-DE" sz="1000" noProof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"1959-09-07"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de-DE" sz="1000" noProof="1">
                <a:solidFill>
                  <a:srgbClr val="2E75B6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"address"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{</a:t>
            </a:r>
          </a:p>
          <a:p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1000" noProof="1">
                <a:solidFill>
                  <a:srgbClr val="2E75B6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"street"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  <a:r>
              <a:rPr lang="de-DE" sz="1000" noProof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"308 Negra Arroyo Lane"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1000" noProof="1">
                <a:solidFill>
                  <a:srgbClr val="2E75B6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"zip"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87104,</a:t>
            </a:r>
          </a:p>
          <a:p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1000" noProof="1">
                <a:solidFill>
                  <a:srgbClr val="2E75B6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"location"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  <a:r>
              <a:rPr lang="de-DE" sz="1000" noProof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"Albuquerque"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DE" sz="1000" noProof="1">
                <a:solidFill>
                  <a:srgbClr val="2E75B6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"state"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 </a:t>
            </a:r>
            <a:r>
              <a:rPr lang="de-DE" sz="1000" noProof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"New Mexico"</a:t>
            </a:r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}</a:t>
            </a:r>
          </a:p>
          <a:p>
            <a:r>
              <a:rPr lang="de-DE" sz="1000" noProof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de-DE" sz="1000" noProof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52ED6A-8A75-4BA8-AF74-E535CE80B9B8}"/>
              </a:ext>
            </a:extLst>
          </p:cNvPr>
          <p:cNvSpPr txBox="1"/>
          <p:nvPr/>
        </p:nvSpPr>
        <p:spPr>
          <a:xfrm>
            <a:off x="9663197" y="1871752"/>
            <a:ext cx="16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JSON Document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BA3013-651D-4171-9EFB-8D9702242223}"/>
              </a:ext>
            </a:extLst>
          </p:cNvPr>
          <p:cNvGrpSpPr/>
          <p:nvPr/>
        </p:nvGrpSpPr>
        <p:grpSpPr>
          <a:xfrm>
            <a:off x="758736" y="2866760"/>
            <a:ext cx="1782926" cy="1591025"/>
            <a:chOff x="562625" y="2652954"/>
            <a:chExt cx="1782926" cy="1591025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DF7F375-9025-4E90-ACBA-79AD0A2DC779}"/>
                </a:ext>
              </a:extLst>
            </p:cNvPr>
            <p:cNvSpPr/>
            <p:nvPr/>
          </p:nvSpPr>
          <p:spPr>
            <a:xfrm>
              <a:off x="562625" y="2652954"/>
              <a:ext cx="931196" cy="546008"/>
            </a:xfrm>
            <a:prstGeom prst="ellipse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  <a:endParaRPr lang="de-DE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8AB4E2C-20D2-407A-8B23-1E975B04B602}"/>
                </a:ext>
              </a:extLst>
            </p:cNvPr>
            <p:cNvSpPr/>
            <p:nvPr/>
          </p:nvSpPr>
          <p:spPr>
            <a:xfrm>
              <a:off x="1414355" y="3285757"/>
              <a:ext cx="931196" cy="546008"/>
            </a:xfrm>
            <a:prstGeom prst="ellipse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</a:t>
              </a:r>
              <a:endParaRPr lang="de-DE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AB1CD3B-604A-442C-A463-4B77DDAAEBDF}"/>
                </a:ext>
              </a:extLst>
            </p:cNvPr>
            <p:cNvSpPr/>
            <p:nvPr/>
          </p:nvSpPr>
          <p:spPr>
            <a:xfrm>
              <a:off x="566463" y="3697971"/>
              <a:ext cx="931196" cy="546008"/>
            </a:xfrm>
            <a:prstGeom prst="ellipse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  <a:endParaRPr lang="de-DE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E79BAD0-920B-4D9B-A02E-17E49D794AF8}"/>
                </a:ext>
              </a:extLst>
            </p:cNvPr>
            <p:cNvCxnSpPr>
              <a:cxnSpLocks/>
              <a:stCxn id="11" idx="4"/>
              <a:endCxn id="13" idx="0"/>
            </p:cNvCxnSpPr>
            <p:nvPr/>
          </p:nvCxnSpPr>
          <p:spPr>
            <a:xfrm>
              <a:off x="1028223" y="3198962"/>
              <a:ext cx="3838" cy="49900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88B95775-CEFA-49EB-977F-BBFB002787D6}"/>
                </a:ext>
              </a:extLst>
            </p:cNvPr>
            <p:cNvCxnSpPr>
              <a:cxnSpLocks/>
              <a:stCxn id="11" idx="5"/>
              <a:endCxn id="12" idx="1"/>
            </p:cNvCxnSpPr>
            <p:nvPr/>
          </p:nvCxnSpPr>
          <p:spPr>
            <a:xfrm>
              <a:off x="1357451" y="3119001"/>
              <a:ext cx="193274" cy="24671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</p:cxn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5AC60F64-759C-4376-B925-D5CE0E5EC272}"/>
              </a:ext>
            </a:extLst>
          </p:cNvPr>
          <p:cNvSpPr/>
          <p:nvPr/>
        </p:nvSpPr>
        <p:spPr>
          <a:xfrm>
            <a:off x="3579090" y="1708782"/>
            <a:ext cx="2094348" cy="3906981"/>
          </a:xfrm>
          <a:prstGeom prst="rect">
            <a:avLst/>
          </a:prstGeom>
          <a:ln w="28575">
            <a:prstDash val="sys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220BFD-DEFF-43C9-84AE-7850CACABE69}"/>
              </a:ext>
            </a:extLst>
          </p:cNvPr>
          <p:cNvSpPr txBox="1"/>
          <p:nvPr/>
        </p:nvSpPr>
        <p:spPr>
          <a:xfrm>
            <a:off x="3821087" y="1256518"/>
            <a:ext cx="1573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Mapping Layer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8E0FD79-5E93-4D67-B6B2-891B05A76656}"/>
              </a:ext>
            </a:extLst>
          </p:cNvPr>
          <p:cNvSpPr/>
          <p:nvPr/>
        </p:nvSpPr>
        <p:spPr>
          <a:xfrm>
            <a:off x="3910293" y="2232324"/>
            <a:ext cx="1395351" cy="61751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Formatter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884088-97A9-48B6-84B7-DCE01BEC9E25}"/>
              </a:ext>
            </a:extLst>
          </p:cNvPr>
          <p:cNvSpPr/>
          <p:nvPr/>
        </p:nvSpPr>
        <p:spPr>
          <a:xfrm>
            <a:off x="3912464" y="4437140"/>
            <a:ext cx="1395351" cy="61751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Parser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E053ADC-439E-41A9-ADDF-44127EE26AA4}"/>
              </a:ext>
            </a:extLst>
          </p:cNvPr>
          <p:cNvSpPr/>
          <p:nvPr/>
        </p:nvSpPr>
        <p:spPr>
          <a:xfrm>
            <a:off x="3912083" y="3353513"/>
            <a:ext cx="1395351" cy="61751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Rule</a:t>
            </a:r>
          </a:p>
          <a:p>
            <a:pPr algn="ctr"/>
            <a:r>
              <a:rPr lang="en-US" dirty="0"/>
              <a:t>Sets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B25B98B-BA0A-4062-8BC5-2432DD62CC23}"/>
              </a:ext>
            </a:extLst>
          </p:cNvPr>
          <p:cNvCxnSpPr>
            <a:cxnSpLocks/>
            <a:stCxn id="18" idx="3"/>
            <a:endCxn id="6" idx="1"/>
          </p:cNvCxnSpPr>
          <p:nvPr/>
        </p:nvCxnSpPr>
        <p:spPr>
          <a:xfrm flipV="1">
            <a:off x="5305644" y="2535811"/>
            <a:ext cx="1566513" cy="5272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AAF8AD1A-4838-437C-8DDC-7A7F4B653E0E}"/>
              </a:ext>
            </a:extLst>
          </p:cNvPr>
          <p:cNvCxnSpPr>
            <a:stCxn id="6" idx="3"/>
            <a:endCxn id="8" idx="0"/>
          </p:cNvCxnSpPr>
          <p:nvPr/>
        </p:nvCxnSpPr>
        <p:spPr>
          <a:xfrm>
            <a:off x="8267508" y="2535811"/>
            <a:ext cx="2246916" cy="233910"/>
          </a:xfrm>
          <a:prstGeom prst="bentConnector2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E4B32CD7-B645-45C7-80CD-068ECCE81003}"/>
              </a:ext>
            </a:extLst>
          </p:cNvPr>
          <p:cNvCxnSpPr>
            <a:cxnSpLocks/>
            <a:stCxn id="11" idx="0"/>
            <a:endCxn id="18" idx="1"/>
          </p:cNvCxnSpPr>
          <p:nvPr/>
        </p:nvCxnSpPr>
        <p:spPr>
          <a:xfrm rot="5400000" flipH="1" flipV="1">
            <a:off x="2404475" y="1360943"/>
            <a:ext cx="325677" cy="2685959"/>
          </a:xfrm>
          <a:prstGeom prst="bentConnector2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0CB6D97-D2DE-4DFE-8AFC-B8357E1537C6}"/>
              </a:ext>
            </a:extLst>
          </p:cNvPr>
          <p:cNvCxnSpPr>
            <a:cxnSpLocks/>
            <a:stCxn id="7" idx="1"/>
            <a:endCxn id="19" idx="3"/>
          </p:cNvCxnSpPr>
          <p:nvPr/>
        </p:nvCxnSpPr>
        <p:spPr>
          <a:xfrm flipH="1">
            <a:off x="5307815" y="4743005"/>
            <a:ext cx="1564342" cy="289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8A3C6FA5-5E32-4D18-92A0-BE505946B999}"/>
              </a:ext>
            </a:extLst>
          </p:cNvPr>
          <p:cNvCxnSpPr>
            <a:cxnSpLocks/>
            <a:stCxn id="8" idx="2"/>
            <a:endCxn id="7" idx="3"/>
          </p:cNvCxnSpPr>
          <p:nvPr/>
        </p:nvCxnSpPr>
        <p:spPr>
          <a:xfrm rot="5400000">
            <a:off x="9296876" y="3525457"/>
            <a:ext cx="188180" cy="2246916"/>
          </a:xfrm>
          <a:prstGeom prst="bentConnector2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F93771B6-9A5E-4703-AEE0-502DE68E9EFC}"/>
              </a:ext>
            </a:extLst>
          </p:cNvPr>
          <p:cNvCxnSpPr>
            <a:cxnSpLocks/>
            <a:stCxn id="19" idx="1"/>
            <a:endCxn id="13" idx="4"/>
          </p:cNvCxnSpPr>
          <p:nvPr/>
        </p:nvCxnSpPr>
        <p:spPr>
          <a:xfrm rot="10800000">
            <a:off x="1228172" y="4457785"/>
            <a:ext cx="2684292" cy="288114"/>
          </a:xfrm>
          <a:prstGeom prst="bentConnector2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3BE4735-8056-4E69-8B86-74BC9A072E63}"/>
              </a:ext>
            </a:extLst>
          </p:cNvPr>
          <p:cNvSpPr txBox="1"/>
          <p:nvPr/>
        </p:nvSpPr>
        <p:spPr>
          <a:xfrm>
            <a:off x="1606562" y="2181028"/>
            <a:ext cx="956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Serialize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F5E91A-D1EB-4E9C-92BB-0423874C817B}"/>
              </a:ext>
            </a:extLst>
          </p:cNvPr>
          <p:cNvSpPr txBox="1"/>
          <p:nvPr/>
        </p:nvSpPr>
        <p:spPr>
          <a:xfrm>
            <a:off x="1606562" y="4753895"/>
            <a:ext cx="1198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Deserialize</a:t>
            </a:r>
          </a:p>
        </p:txBody>
      </p:sp>
    </p:spTree>
    <p:extLst>
      <p:ext uri="{BB962C8B-B14F-4D97-AF65-F5344CB8AC3E}">
        <p14:creationId xmlns:p14="http://schemas.microsoft.com/office/powerpoint/2010/main" val="2777551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3BA985-080D-4522-9647-9FE1F9CA1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Serializing Immutable Objects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6155C4-7DF7-4E2E-AA8E-245BF50C31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828674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Immutable Objects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3269221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3192B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DBA696C7-1939-4D1B-BD46-ED16A3884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127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691</Words>
  <Application>Microsoft Office PowerPoint</Application>
  <PresentationFormat>Widescreen</PresentationFormat>
  <Paragraphs>129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Segoe UI</vt:lpstr>
      <vt:lpstr>Arial</vt:lpstr>
      <vt:lpstr>Calibri Light</vt:lpstr>
      <vt:lpstr>Calibri</vt:lpstr>
      <vt:lpstr>Consolas</vt:lpstr>
      <vt:lpstr>Office</vt:lpstr>
      <vt:lpstr>PowerPoint Presentation</vt:lpstr>
      <vt:lpstr>PowerPoint Presentation</vt:lpstr>
      <vt:lpstr>Standard Serialization with Mutable Objects</vt:lpstr>
      <vt:lpstr>Mutable Objects (.NET Core 3.1)</vt:lpstr>
      <vt:lpstr>Mutable Objects (.NET 5 RC1)</vt:lpstr>
      <vt:lpstr>ASP.NET Core MVC –  From HTTP Request to Controller Action</vt:lpstr>
      <vt:lpstr>The internal structure of Serializers</vt:lpstr>
      <vt:lpstr>Serializing Immutable Objects</vt:lpstr>
      <vt:lpstr>Immutable Objects (.NET Core 3.1)</vt:lpstr>
      <vt:lpstr>Immutable Objects (.NET 5 RC1)</vt:lpstr>
      <vt:lpstr>Preserving Object References</vt:lpstr>
      <vt:lpstr>Typischer Objektgraph</vt:lpstr>
      <vt:lpstr>Preserved Object References (.NET Core 3.1)</vt:lpstr>
      <vt:lpstr>Preserved Object References (.NET 5 RC1)</vt:lpstr>
      <vt:lpstr>Serializing Polymorphic Objects</vt:lpstr>
      <vt:lpstr>Polymorphism (.NET Core 3.1)</vt:lpstr>
      <vt:lpstr>Polymorphism (.NET 5 RC1)</vt:lpstr>
      <vt:lpstr>(Polymorphic) Deserialization is vulnerable!</vt:lpstr>
      <vt:lpstr>Summary</vt:lpstr>
      <vt:lpstr>JSON.NET is versatile, but…</vt:lpstr>
      <vt:lpstr>The influence of Serializers on our Core models</vt:lpstr>
      <vt:lpstr>Sources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Elisabeth Meisinger</dc:creator>
  <cp:lastModifiedBy>Kenny Pflug</cp:lastModifiedBy>
  <cp:revision>47</cp:revision>
  <dcterms:created xsi:type="dcterms:W3CDTF">2018-09-26T12:49:19Z</dcterms:created>
  <dcterms:modified xsi:type="dcterms:W3CDTF">2020-10-13T09:48:26Z</dcterms:modified>
</cp:coreProperties>
</file>

<file path=docProps/thumbnail.jpeg>
</file>